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aser Arabic Ultra-Bold" panose="020B0604020202020204" charset="-78"/>
      <p:regular r:id="rId15"/>
    </p:embeddedFont>
    <p:embeddedFont>
      <p:font typeface="Montserrat" panose="00000500000000000000" pitchFamily="2" charset="0"/>
      <p:regular r:id="rId16"/>
    </p:embeddedFont>
    <p:embeddedFont>
      <p:font typeface="Montserrat Bold" panose="00000800000000000000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40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jpeg>
</file>

<file path=ppt/media/image11.png>
</file>

<file path=ppt/media/image12.png>
</file>

<file path=ppt/media/image13.svg>
</file>

<file path=ppt/media/image14.jpeg>
</file>

<file path=ppt/media/image15.png>
</file>

<file path=ppt/media/image16.jpeg>
</file>

<file path=ppt/media/image17.jpeg>
</file>

<file path=ppt/media/image18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5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8.png"/><Relationship Id="rId7" Type="http://schemas.openxmlformats.org/officeDocument/2006/relationships/image" Target="../media/image1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9.sv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400" t="-25884" r="-879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3781909" cy="11059223"/>
            <a:chOff x="0" y="0"/>
            <a:chExt cx="3629803" cy="291271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29803" cy="2912717"/>
            </a:xfrm>
            <a:custGeom>
              <a:avLst/>
              <a:gdLst/>
              <a:ahLst/>
              <a:cxnLst/>
              <a:rect l="l" t="t" r="r" b="b"/>
              <a:pathLst>
                <a:path w="3629803" h="2912717">
                  <a:moveTo>
                    <a:pt x="0" y="0"/>
                  </a:moveTo>
                  <a:lnTo>
                    <a:pt x="3629803" y="0"/>
                  </a:lnTo>
                  <a:lnTo>
                    <a:pt x="3629803" y="2912717"/>
                  </a:lnTo>
                  <a:lnTo>
                    <a:pt x="0" y="2912717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629803" cy="293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3016693"/>
            <a:ext cx="10634392" cy="330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284"/>
              </a:lnSpc>
            </a:pPr>
            <a:r>
              <a:rPr lang="en-US" sz="948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Vacuum Cleaner</a:t>
            </a:r>
          </a:p>
          <a:p>
            <a:pPr algn="l">
              <a:lnSpc>
                <a:spcPts val="13284"/>
              </a:lnSpc>
              <a:spcBef>
                <a:spcPct val="0"/>
              </a:spcBef>
            </a:pPr>
            <a:endParaRPr lang="en-US" sz="9488" b="1">
              <a:solidFill>
                <a:srgbClr val="FFFFFF"/>
              </a:solidFill>
              <a:latin typeface="Montaser Arabic Ultra-Bold"/>
              <a:ea typeface="Montaser Arabic Ultra-Bold"/>
              <a:cs typeface="Montaser Arabic Ultra-Bold"/>
              <a:sym typeface="Montaser Arabic Ultra-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885782" y="4464492"/>
            <a:ext cx="8300424" cy="1224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63"/>
              </a:lnSpc>
              <a:spcBef>
                <a:spcPct val="0"/>
              </a:spcBef>
            </a:pPr>
            <a:r>
              <a:rPr lang="en-US" sz="7188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Intelligent Agent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437596" y="5928126"/>
            <a:ext cx="15225297" cy="3050041"/>
            <a:chOff x="0" y="0"/>
            <a:chExt cx="2358797" cy="4725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8797" cy="472531"/>
            </a:xfrm>
            <a:custGeom>
              <a:avLst/>
              <a:gdLst/>
              <a:ahLst/>
              <a:cxnLst/>
              <a:rect l="l" t="t" r="r" b="b"/>
              <a:pathLst>
                <a:path w="2358797" h="472531">
                  <a:moveTo>
                    <a:pt x="17289" y="0"/>
                  </a:moveTo>
                  <a:lnTo>
                    <a:pt x="2341508" y="0"/>
                  </a:lnTo>
                  <a:cubicBezTo>
                    <a:pt x="2346093" y="0"/>
                    <a:pt x="2350491" y="1821"/>
                    <a:pt x="2353733" y="5064"/>
                  </a:cubicBezTo>
                  <a:cubicBezTo>
                    <a:pt x="2356976" y="8306"/>
                    <a:pt x="2358797" y="12703"/>
                    <a:pt x="2358797" y="17289"/>
                  </a:cubicBezTo>
                  <a:lnTo>
                    <a:pt x="2358797" y="455243"/>
                  </a:lnTo>
                  <a:cubicBezTo>
                    <a:pt x="2358797" y="459828"/>
                    <a:pt x="2356976" y="464225"/>
                    <a:pt x="2353733" y="467467"/>
                  </a:cubicBezTo>
                  <a:cubicBezTo>
                    <a:pt x="2350491" y="470710"/>
                    <a:pt x="2346093" y="472531"/>
                    <a:pt x="2341508" y="472531"/>
                  </a:cubicBezTo>
                  <a:lnTo>
                    <a:pt x="17289" y="472531"/>
                  </a:lnTo>
                  <a:cubicBezTo>
                    <a:pt x="12703" y="472531"/>
                    <a:pt x="8306" y="470710"/>
                    <a:pt x="5064" y="467467"/>
                  </a:cubicBezTo>
                  <a:cubicBezTo>
                    <a:pt x="1821" y="464225"/>
                    <a:pt x="0" y="459828"/>
                    <a:pt x="0" y="455243"/>
                  </a:cubicBezTo>
                  <a:lnTo>
                    <a:pt x="0" y="17289"/>
                  </a:lnTo>
                  <a:cubicBezTo>
                    <a:pt x="0" y="12703"/>
                    <a:pt x="1821" y="8306"/>
                    <a:pt x="5064" y="5064"/>
                  </a:cubicBezTo>
                  <a:cubicBezTo>
                    <a:pt x="8306" y="1821"/>
                    <a:pt x="12703" y="0"/>
                    <a:pt x="17289" y="0"/>
                  </a:cubicBezTo>
                  <a:close/>
                </a:path>
              </a:pathLst>
            </a:custGeom>
            <a:blipFill>
              <a:blip r:embed="rId5"/>
              <a:stretch>
                <a:fillRect t="-201153" b="-14579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860091" y="885825"/>
            <a:ext cx="8380307" cy="1252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265"/>
              </a:lnSpc>
              <a:spcBef>
                <a:spcPct val="0"/>
              </a:spcBef>
            </a:pPr>
            <a:r>
              <a:rPr lang="en-US" sz="7332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Project Overview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34576" y="3149042"/>
            <a:ext cx="14728317" cy="1812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project simulates an intelligent vacuum cleaner agent that operates in a grid-based environment.</a:t>
            </a:r>
          </a:p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agent’s goal is to clean all dirty cells in the room while minimizing the number of movements, using different search algorithms studied in Artificial Intelligence.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437596" y="5928126"/>
            <a:ext cx="15225297" cy="3050041"/>
            <a:chOff x="0" y="0"/>
            <a:chExt cx="2358797" cy="4725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8797" cy="472531"/>
            </a:xfrm>
            <a:custGeom>
              <a:avLst/>
              <a:gdLst/>
              <a:ahLst/>
              <a:cxnLst/>
              <a:rect l="l" t="t" r="r" b="b"/>
              <a:pathLst>
                <a:path w="2358797" h="472531">
                  <a:moveTo>
                    <a:pt x="17289" y="0"/>
                  </a:moveTo>
                  <a:lnTo>
                    <a:pt x="2341508" y="0"/>
                  </a:lnTo>
                  <a:cubicBezTo>
                    <a:pt x="2346093" y="0"/>
                    <a:pt x="2350491" y="1821"/>
                    <a:pt x="2353733" y="5064"/>
                  </a:cubicBezTo>
                  <a:cubicBezTo>
                    <a:pt x="2356976" y="8306"/>
                    <a:pt x="2358797" y="12703"/>
                    <a:pt x="2358797" y="17289"/>
                  </a:cubicBezTo>
                  <a:lnTo>
                    <a:pt x="2358797" y="455243"/>
                  </a:lnTo>
                  <a:cubicBezTo>
                    <a:pt x="2358797" y="459828"/>
                    <a:pt x="2356976" y="464225"/>
                    <a:pt x="2353733" y="467467"/>
                  </a:cubicBezTo>
                  <a:cubicBezTo>
                    <a:pt x="2350491" y="470710"/>
                    <a:pt x="2346093" y="472531"/>
                    <a:pt x="2341508" y="472531"/>
                  </a:cubicBezTo>
                  <a:lnTo>
                    <a:pt x="17289" y="472531"/>
                  </a:lnTo>
                  <a:cubicBezTo>
                    <a:pt x="12703" y="472531"/>
                    <a:pt x="8306" y="470710"/>
                    <a:pt x="5064" y="467467"/>
                  </a:cubicBezTo>
                  <a:cubicBezTo>
                    <a:pt x="1821" y="464225"/>
                    <a:pt x="0" y="459828"/>
                    <a:pt x="0" y="455243"/>
                  </a:cubicBezTo>
                  <a:lnTo>
                    <a:pt x="0" y="17289"/>
                  </a:lnTo>
                  <a:cubicBezTo>
                    <a:pt x="0" y="12703"/>
                    <a:pt x="1821" y="8306"/>
                    <a:pt x="5064" y="5064"/>
                  </a:cubicBezTo>
                  <a:cubicBezTo>
                    <a:pt x="8306" y="1821"/>
                    <a:pt x="12703" y="0"/>
                    <a:pt x="17289" y="0"/>
                  </a:cubicBezTo>
                  <a:close/>
                </a:path>
              </a:pathLst>
            </a:custGeom>
            <a:blipFill>
              <a:blip r:embed="rId5"/>
              <a:stretch>
                <a:fillRect t="-201153" b="-14579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363938" y="885825"/>
            <a:ext cx="9869593" cy="1252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265"/>
              </a:lnSpc>
              <a:spcBef>
                <a:spcPct val="0"/>
              </a:spcBef>
            </a:pPr>
            <a:r>
              <a:rPr lang="en-US" sz="7332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Problem Statement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34576" y="3149042"/>
            <a:ext cx="14728317" cy="1812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 intelligent vacuum cleaner needs to clean a room represented as a grid that contains clean and dirty cells.</a:t>
            </a:r>
          </a:p>
          <a:p>
            <a:pPr algn="ctr">
              <a:lnSpc>
                <a:spcPts val="3639"/>
              </a:lnSpc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objective is to reach and clean all dirty cells using the minimum number of steps, while making intelligent decisions about movement.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474422" y="4084647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3"/>
                </a:lnTo>
                <a:lnTo>
                  <a:pt x="0" y="4419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0875720" y="2261248"/>
            <a:ext cx="5787173" cy="4969108"/>
            <a:chOff x="0" y="0"/>
            <a:chExt cx="896585" cy="76984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96585" cy="769845"/>
            </a:xfrm>
            <a:custGeom>
              <a:avLst/>
              <a:gdLst/>
              <a:ahLst/>
              <a:cxnLst/>
              <a:rect l="l" t="t" r="r" b="b"/>
              <a:pathLst>
                <a:path w="896585" h="769845">
                  <a:moveTo>
                    <a:pt x="74915" y="0"/>
                  </a:moveTo>
                  <a:lnTo>
                    <a:pt x="821669" y="0"/>
                  </a:lnTo>
                  <a:cubicBezTo>
                    <a:pt x="841538" y="0"/>
                    <a:pt x="860593" y="7893"/>
                    <a:pt x="874642" y="21942"/>
                  </a:cubicBezTo>
                  <a:cubicBezTo>
                    <a:pt x="888692" y="35992"/>
                    <a:pt x="896585" y="55046"/>
                    <a:pt x="896585" y="74915"/>
                  </a:cubicBezTo>
                  <a:lnTo>
                    <a:pt x="896585" y="694930"/>
                  </a:lnTo>
                  <a:cubicBezTo>
                    <a:pt x="896585" y="736304"/>
                    <a:pt x="863044" y="769845"/>
                    <a:pt x="821669" y="769845"/>
                  </a:cubicBezTo>
                  <a:lnTo>
                    <a:pt x="74915" y="769845"/>
                  </a:lnTo>
                  <a:cubicBezTo>
                    <a:pt x="33541" y="769845"/>
                    <a:pt x="0" y="736304"/>
                    <a:pt x="0" y="694930"/>
                  </a:cubicBezTo>
                  <a:lnTo>
                    <a:pt x="0" y="74915"/>
                  </a:lnTo>
                  <a:cubicBezTo>
                    <a:pt x="0" y="33541"/>
                    <a:pt x="33541" y="0"/>
                    <a:pt x="74915" y="0"/>
                  </a:cubicBezTo>
                  <a:close/>
                </a:path>
              </a:pathLst>
            </a:custGeom>
            <a:blipFill>
              <a:blip r:embed="rId5"/>
              <a:stretch>
                <a:fillRect l="-6120" r="-6120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9563836" y="5520309"/>
            <a:ext cx="4299005" cy="2983601"/>
            <a:chOff x="0" y="0"/>
            <a:chExt cx="999406" cy="6936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9406" cy="693609"/>
            </a:xfrm>
            <a:custGeom>
              <a:avLst/>
              <a:gdLst/>
              <a:ahLst/>
              <a:cxnLst/>
              <a:rect l="l" t="t" r="r" b="b"/>
              <a:pathLst>
                <a:path w="999406" h="693609">
                  <a:moveTo>
                    <a:pt x="100848" y="0"/>
                  </a:moveTo>
                  <a:lnTo>
                    <a:pt x="898558" y="0"/>
                  </a:lnTo>
                  <a:cubicBezTo>
                    <a:pt x="954255" y="0"/>
                    <a:pt x="999406" y="45151"/>
                    <a:pt x="999406" y="100848"/>
                  </a:cubicBezTo>
                  <a:lnTo>
                    <a:pt x="999406" y="592761"/>
                  </a:lnTo>
                  <a:cubicBezTo>
                    <a:pt x="999406" y="648458"/>
                    <a:pt x="954255" y="693609"/>
                    <a:pt x="898558" y="693609"/>
                  </a:cubicBezTo>
                  <a:lnTo>
                    <a:pt x="100848" y="693609"/>
                  </a:lnTo>
                  <a:cubicBezTo>
                    <a:pt x="45151" y="693609"/>
                    <a:pt x="0" y="648458"/>
                    <a:pt x="0" y="592761"/>
                  </a:cubicBezTo>
                  <a:lnTo>
                    <a:pt x="0" y="100848"/>
                  </a:lnTo>
                  <a:cubicBezTo>
                    <a:pt x="0" y="45151"/>
                    <a:pt x="45151" y="0"/>
                    <a:pt x="100848" y="0"/>
                  </a:cubicBezTo>
                  <a:close/>
                </a:path>
              </a:pathLst>
            </a:custGeom>
            <a:blipFill>
              <a:blip r:embed="rId6"/>
              <a:stretch>
                <a:fillRect t="-116518" b="-42462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028700" y="942975"/>
            <a:ext cx="12089311" cy="1699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Why is this Problem Important?</a:t>
            </a:r>
          </a:p>
          <a:p>
            <a:pPr algn="l">
              <a:lnSpc>
                <a:spcPts val="6864"/>
              </a:lnSpc>
              <a:spcBef>
                <a:spcPct val="0"/>
              </a:spcBef>
            </a:pPr>
            <a:endParaRPr lang="en-US" sz="4903" b="1">
              <a:solidFill>
                <a:srgbClr val="FFFFFF"/>
              </a:solidFill>
              <a:latin typeface="Montaser Arabic Ultra-Bold"/>
              <a:ea typeface="Montaser Arabic Ultra-Bold"/>
              <a:cs typeface="Montaser Arabic Ultra-Bold"/>
              <a:sym typeface="Montaser Arabic Ultra-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407607" y="2845916"/>
            <a:ext cx="7120338" cy="1076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91"/>
              </a:lnSpc>
            </a:pPr>
            <a:r>
              <a:rPr lang="en-US" sz="222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 is a practical application of Search Algorithms in Artificial Intelligence.</a:t>
            </a:r>
          </a:p>
          <a:p>
            <a:pPr algn="just">
              <a:lnSpc>
                <a:spcPts val="2891"/>
              </a:lnSpc>
            </a:pPr>
            <a:endParaRPr lang="en-US" sz="222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35964" y="2826866"/>
            <a:ext cx="912606" cy="670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438"/>
              </a:lnSpc>
            </a:pPr>
            <a:r>
              <a:rPr lang="en-US" sz="4183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35964" y="3893687"/>
            <a:ext cx="912606" cy="670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438"/>
              </a:lnSpc>
            </a:pPr>
            <a:r>
              <a:rPr lang="en-US" sz="4183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407607" y="3910829"/>
            <a:ext cx="7120338" cy="1076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91"/>
              </a:lnSpc>
            </a:pPr>
            <a:r>
              <a:rPr lang="en-US" sz="222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 represents an intelligent agent that perceives its environment and makes decisions.</a:t>
            </a:r>
          </a:p>
          <a:p>
            <a:pPr algn="just">
              <a:lnSpc>
                <a:spcPts val="2891"/>
              </a:lnSpc>
            </a:pPr>
            <a:endParaRPr lang="en-US" sz="222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35964" y="4959166"/>
            <a:ext cx="912606" cy="670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438"/>
              </a:lnSpc>
            </a:pPr>
            <a:r>
              <a:rPr lang="en-US" sz="4183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407607" y="4974402"/>
            <a:ext cx="7120338" cy="1076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91"/>
              </a:lnSpc>
            </a:pPr>
            <a:r>
              <a:rPr lang="en-US" sz="222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 helps compare the behavior and efficiency of different search strategies.</a:t>
            </a:r>
          </a:p>
          <a:p>
            <a:pPr algn="just">
              <a:lnSpc>
                <a:spcPts val="2891"/>
              </a:lnSpc>
            </a:pPr>
            <a:endParaRPr lang="en-US" sz="222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364105" y="4115426"/>
            <a:ext cx="7298788" cy="586480"/>
            <a:chOff x="0" y="0"/>
            <a:chExt cx="5057675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57675" cy="406400"/>
            </a:xfrm>
            <a:custGeom>
              <a:avLst/>
              <a:gdLst/>
              <a:ahLst/>
              <a:cxnLst/>
              <a:rect l="l" t="t" r="r" b="b"/>
              <a:pathLst>
                <a:path w="5057675" h="406400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64105" y="4851168"/>
            <a:ext cx="7298788" cy="586480"/>
            <a:chOff x="0" y="0"/>
            <a:chExt cx="5057675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57675" cy="406400"/>
            </a:xfrm>
            <a:custGeom>
              <a:avLst/>
              <a:gdLst/>
              <a:ahLst/>
              <a:cxnLst/>
              <a:rect l="l" t="t" r="r" b="b"/>
              <a:pathLst>
                <a:path w="5057675" h="406400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393217" y="7067809"/>
            <a:ext cx="7298788" cy="586480"/>
            <a:chOff x="0" y="0"/>
            <a:chExt cx="5057675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57675" cy="406400"/>
            </a:xfrm>
            <a:custGeom>
              <a:avLst/>
              <a:gdLst/>
              <a:ahLst/>
              <a:cxnLst/>
              <a:rect l="l" t="t" r="r" b="b"/>
              <a:pathLst>
                <a:path w="5057675" h="406400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9572576" y="4251372"/>
            <a:ext cx="314587" cy="314587"/>
          </a:xfrm>
          <a:custGeom>
            <a:avLst/>
            <a:gdLst/>
            <a:ahLst/>
            <a:cxnLst/>
            <a:rect l="l" t="t" r="r" b="b"/>
            <a:pathLst>
              <a:path w="314587" h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9572576" y="5005631"/>
            <a:ext cx="314587" cy="314587"/>
          </a:xfrm>
          <a:custGeom>
            <a:avLst/>
            <a:gdLst/>
            <a:ahLst/>
            <a:cxnLst/>
            <a:rect l="l" t="t" r="r" b="b"/>
            <a:pathLst>
              <a:path w="314587" h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601688" y="7240789"/>
            <a:ext cx="314587" cy="314587"/>
          </a:xfrm>
          <a:custGeom>
            <a:avLst/>
            <a:gdLst/>
            <a:ahLst/>
            <a:cxnLst/>
            <a:rect l="l" t="t" r="r" b="b"/>
            <a:pathLst>
              <a:path w="314587" h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437596" y="3000544"/>
            <a:ext cx="7146138" cy="4930936"/>
            <a:chOff x="0" y="0"/>
            <a:chExt cx="1107124" cy="76393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07124" cy="763931"/>
            </a:xfrm>
            <a:custGeom>
              <a:avLst/>
              <a:gdLst/>
              <a:ahLst/>
              <a:cxnLst/>
              <a:rect l="l" t="t" r="r" b="b"/>
              <a:pathLst>
                <a:path w="1107124" h="763931">
                  <a:moveTo>
                    <a:pt x="60669" y="0"/>
                  </a:moveTo>
                  <a:lnTo>
                    <a:pt x="1046455" y="0"/>
                  </a:lnTo>
                  <a:cubicBezTo>
                    <a:pt x="1079961" y="0"/>
                    <a:pt x="1107124" y="27162"/>
                    <a:pt x="1107124" y="60669"/>
                  </a:cubicBezTo>
                  <a:lnTo>
                    <a:pt x="1107124" y="703262"/>
                  </a:lnTo>
                  <a:cubicBezTo>
                    <a:pt x="1107124" y="719353"/>
                    <a:pt x="1100732" y="734784"/>
                    <a:pt x="1089354" y="746162"/>
                  </a:cubicBezTo>
                  <a:cubicBezTo>
                    <a:pt x="1077977" y="757539"/>
                    <a:pt x="1062545" y="763931"/>
                    <a:pt x="1046455" y="763931"/>
                  </a:cubicBezTo>
                  <a:lnTo>
                    <a:pt x="60669" y="763931"/>
                  </a:lnTo>
                  <a:cubicBezTo>
                    <a:pt x="44578" y="763931"/>
                    <a:pt x="29147" y="757539"/>
                    <a:pt x="17769" y="746162"/>
                  </a:cubicBezTo>
                  <a:cubicBezTo>
                    <a:pt x="6392" y="734784"/>
                    <a:pt x="0" y="719353"/>
                    <a:pt x="0" y="703262"/>
                  </a:cubicBezTo>
                  <a:lnTo>
                    <a:pt x="0" y="60669"/>
                  </a:lnTo>
                  <a:cubicBezTo>
                    <a:pt x="0" y="44578"/>
                    <a:pt x="6392" y="29147"/>
                    <a:pt x="17769" y="17769"/>
                  </a:cubicBezTo>
                  <a:cubicBezTo>
                    <a:pt x="29147" y="6392"/>
                    <a:pt x="44578" y="0"/>
                    <a:pt x="60669" y="0"/>
                  </a:cubicBezTo>
                  <a:close/>
                </a:path>
              </a:pathLst>
            </a:custGeom>
            <a:blipFill>
              <a:blip r:embed="rId7"/>
              <a:stretch>
                <a:fillRect t="-22462" b="-22462"/>
              </a:stretch>
            </a:blipFill>
          </p:spPr>
        </p:sp>
      </p:grpSp>
      <p:sp>
        <p:nvSpPr>
          <p:cNvPr id="18" name="Freeform 18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9364105" y="2744223"/>
            <a:ext cx="5690303" cy="83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64"/>
              </a:lnSpc>
              <a:spcBef>
                <a:spcPct val="0"/>
              </a:spcBef>
            </a:pPr>
            <a:r>
              <a:rPr lang="en-US" sz="4903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Algorithms Used</a:t>
            </a:r>
          </a:p>
        </p:txBody>
      </p:sp>
      <p:sp>
        <p:nvSpPr>
          <p:cNvPr id="20" name="Freeform 20"/>
          <p:cNvSpPr/>
          <p:nvPr/>
        </p:nvSpPr>
        <p:spPr>
          <a:xfrm>
            <a:off x="11913267" y="7231056"/>
            <a:ext cx="4836963" cy="846468"/>
          </a:xfrm>
          <a:custGeom>
            <a:avLst/>
            <a:gdLst/>
            <a:ahLst/>
            <a:cxnLst/>
            <a:rect l="l" t="t" r="r" b="b"/>
            <a:pathLst>
              <a:path w="4836963" h="846468">
                <a:moveTo>
                  <a:pt x="0" y="0"/>
                </a:moveTo>
                <a:lnTo>
                  <a:pt x="4836962" y="0"/>
                </a:lnTo>
                <a:lnTo>
                  <a:pt x="4836962" y="846468"/>
                </a:lnTo>
                <a:lnTo>
                  <a:pt x="0" y="8464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9364105" y="3690375"/>
            <a:ext cx="4836963" cy="846468"/>
          </a:xfrm>
          <a:custGeom>
            <a:avLst/>
            <a:gdLst/>
            <a:ahLst/>
            <a:cxnLst/>
            <a:rect l="l" t="t" r="r" b="b"/>
            <a:pathLst>
              <a:path w="4836963" h="846468">
                <a:moveTo>
                  <a:pt x="0" y="0"/>
                </a:moveTo>
                <a:lnTo>
                  <a:pt x="4836962" y="0"/>
                </a:lnTo>
                <a:lnTo>
                  <a:pt x="4836962" y="846468"/>
                </a:lnTo>
                <a:lnTo>
                  <a:pt x="0" y="8464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9963111" y="4204281"/>
            <a:ext cx="5549736" cy="380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Breadth-First Search (BFS)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963111" y="4940023"/>
            <a:ext cx="5549736" cy="380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Depth-First Search (DFS)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992223" y="7156665"/>
            <a:ext cx="5549736" cy="380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A* Search Algorithm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9393217" y="5590049"/>
            <a:ext cx="7298788" cy="586480"/>
            <a:chOff x="0" y="0"/>
            <a:chExt cx="5057675" cy="4064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057675" cy="406400"/>
            </a:xfrm>
            <a:custGeom>
              <a:avLst/>
              <a:gdLst/>
              <a:ahLst/>
              <a:cxnLst/>
              <a:rect l="l" t="t" r="r" b="b"/>
              <a:pathLst>
                <a:path w="5057675" h="406400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28"/>
          <p:cNvSpPr/>
          <p:nvPr/>
        </p:nvSpPr>
        <p:spPr>
          <a:xfrm>
            <a:off x="9601688" y="5744512"/>
            <a:ext cx="314587" cy="314587"/>
          </a:xfrm>
          <a:custGeom>
            <a:avLst/>
            <a:gdLst/>
            <a:ahLst/>
            <a:cxnLst/>
            <a:rect l="l" t="t" r="r" b="b"/>
            <a:pathLst>
              <a:path w="314587" h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9992223" y="5678904"/>
            <a:ext cx="5549736" cy="380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Uniform Cost Search (UCS)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9393217" y="6328929"/>
            <a:ext cx="7298788" cy="586480"/>
            <a:chOff x="0" y="0"/>
            <a:chExt cx="5057675" cy="4064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5057675" cy="406400"/>
            </a:xfrm>
            <a:custGeom>
              <a:avLst/>
              <a:gdLst/>
              <a:ahLst/>
              <a:cxnLst/>
              <a:rect l="l" t="t" r="r" b="b"/>
              <a:pathLst>
                <a:path w="5057675" h="406400">
                  <a:moveTo>
                    <a:pt x="4854475" y="0"/>
                  </a:moveTo>
                  <a:cubicBezTo>
                    <a:pt x="4966699" y="0"/>
                    <a:pt x="5057675" y="90976"/>
                    <a:pt x="5057675" y="203200"/>
                  </a:cubicBezTo>
                  <a:cubicBezTo>
                    <a:pt x="5057675" y="315424"/>
                    <a:pt x="4966699" y="406400"/>
                    <a:pt x="485447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505767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3" name="Freeform 33"/>
          <p:cNvSpPr/>
          <p:nvPr/>
        </p:nvSpPr>
        <p:spPr>
          <a:xfrm>
            <a:off x="9601688" y="6483392"/>
            <a:ext cx="314587" cy="314587"/>
          </a:xfrm>
          <a:custGeom>
            <a:avLst/>
            <a:gdLst/>
            <a:ahLst/>
            <a:cxnLst/>
            <a:rect l="l" t="t" r="r" b="b"/>
            <a:pathLst>
              <a:path w="314587" h="314587">
                <a:moveTo>
                  <a:pt x="0" y="0"/>
                </a:moveTo>
                <a:lnTo>
                  <a:pt x="314587" y="0"/>
                </a:lnTo>
                <a:lnTo>
                  <a:pt x="314587" y="314587"/>
                </a:lnTo>
                <a:lnTo>
                  <a:pt x="0" y="314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4" name="TextBox 34"/>
          <p:cNvSpPr txBox="1"/>
          <p:nvPr/>
        </p:nvSpPr>
        <p:spPr>
          <a:xfrm>
            <a:off x="9992223" y="6417784"/>
            <a:ext cx="5549736" cy="380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7"/>
              </a:lnSpc>
            </a:pPr>
            <a:r>
              <a:rPr lang="en-US" sz="23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Iterative Deepening Search (IDS)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37596" y="1482922"/>
            <a:ext cx="7149280" cy="1010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89"/>
              </a:lnSpc>
              <a:spcBef>
                <a:spcPct val="0"/>
              </a:spcBef>
            </a:pPr>
            <a:r>
              <a:rPr lang="en-US" sz="5992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Project Workflow</a:t>
            </a:r>
          </a:p>
        </p:txBody>
      </p:sp>
      <p:sp>
        <p:nvSpPr>
          <p:cNvPr id="4" name="Freeform 4"/>
          <p:cNvSpPr/>
          <p:nvPr/>
        </p:nvSpPr>
        <p:spPr>
          <a:xfrm>
            <a:off x="1437596" y="5754778"/>
            <a:ext cx="337279" cy="337279"/>
          </a:xfrm>
          <a:custGeom>
            <a:avLst/>
            <a:gdLst/>
            <a:ahLst/>
            <a:cxnLst/>
            <a:rect l="l" t="t" r="r" b="b"/>
            <a:pathLst>
              <a:path w="337279" h="337279">
                <a:moveTo>
                  <a:pt x="0" y="0"/>
                </a:moveTo>
                <a:lnTo>
                  <a:pt x="337279" y="0"/>
                </a:lnTo>
                <a:lnTo>
                  <a:pt x="337279" y="337278"/>
                </a:lnTo>
                <a:lnTo>
                  <a:pt x="0" y="3372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7596" y="6314006"/>
            <a:ext cx="337279" cy="337279"/>
          </a:xfrm>
          <a:custGeom>
            <a:avLst/>
            <a:gdLst/>
            <a:ahLst/>
            <a:cxnLst/>
            <a:rect l="l" t="t" r="r" b="b"/>
            <a:pathLst>
              <a:path w="337279" h="337279">
                <a:moveTo>
                  <a:pt x="0" y="0"/>
                </a:moveTo>
                <a:lnTo>
                  <a:pt x="337279" y="0"/>
                </a:lnTo>
                <a:lnTo>
                  <a:pt x="337279" y="337279"/>
                </a:lnTo>
                <a:lnTo>
                  <a:pt x="0" y="3372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37596" y="6873234"/>
            <a:ext cx="337279" cy="337279"/>
          </a:xfrm>
          <a:custGeom>
            <a:avLst/>
            <a:gdLst/>
            <a:ahLst/>
            <a:cxnLst/>
            <a:rect l="l" t="t" r="r" b="b"/>
            <a:pathLst>
              <a:path w="337279" h="337279">
                <a:moveTo>
                  <a:pt x="0" y="0"/>
                </a:moveTo>
                <a:lnTo>
                  <a:pt x="337279" y="0"/>
                </a:lnTo>
                <a:lnTo>
                  <a:pt x="337279" y="337279"/>
                </a:lnTo>
                <a:lnTo>
                  <a:pt x="0" y="3372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37596" y="7432462"/>
            <a:ext cx="337279" cy="337279"/>
          </a:xfrm>
          <a:custGeom>
            <a:avLst/>
            <a:gdLst/>
            <a:ahLst/>
            <a:cxnLst/>
            <a:rect l="l" t="t" r="r" b="b"/>
            <a:pathLst>
              <a:path w="337279" h="337279">
                <a:moveTo>
                  <a:pt x="0" y="0"/>
                </a:moveTo>
                <a:lnTo>
                  <a:pt x="337279" y="0"/>
                </a:lnTo>
                <a:lnTo>
                  <a:pt x="337279" y="337279"/>
                </a:lnTo>
                <a:lnTo>
                  <a:pt x="0" y="3372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662710" y="3000544"/>
            <a:ext cx="7000182" cy="7808695"/>
            <a:chOff x="0" y="0"/>
            <a:chExt cx="1084511" cy="120977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84511" cy="1209771"/>
            </a:xfrm>
            <a:custGeom>
              <a:avLst/>
              <a:gdLst/>
              <a:ahLst/>
              <a:cxnLst/>
              <a:rect l="l" t="t" r="r" b="b"/>
              <a:pathLst>
                <a:path w="1084511" h="1209771">
                  <a:moveTo>
                    <a:pt x="61934" y="0"/>
                  </a:moveTo>
                  <a:lnTo>
                    <a:pt x="1022578" y="0"/>
                  </a:lnTo>
                  <a:cubicBezTo>
                    <a:pt x="1056783" y="0"/>
                    <a:pt x="1084511" y="27729"/>
                    <a:pt x="1084511" y="61934"/>
                  </a:cubicBezTo>
                  <a:lnTo>
                    <a:pt x="1084511" y="1147837"/>
                  </a:lnTo>
                  <a:cubicBezTo>
                    <a:pt x="1084511" y="1182042"/>
                    <a:pt x="1056783" y="1209771"/>
                    <a:pt x="1022578" y="1209771"/>
                  </a:cubicBezTo>
                  <a:lnTo>
                    <a:pt x="61934" y="1209771"/>
                  </a:lnTo>
                  <a:cubicBezTo>
                    <a:pt x="27729" y="1209771"/>
                    <a:pt x="0" y="1182042"/>
                    <a:pt x="0" y="1147837"/>
                  </a:cubicBezTo>
                  <a:lnTo>
                    <a:pt x="0" y="61934"/>
                  </a:lnTo>
                  <a:cubicBezTo>
                    <a:pt x="0" y="27729"/>
                    <a:pt x="27729" y="0"/>
                    <a:pt x="61934" y="0"/>
                  </a:cubicBezTo>
                  <a:close/>
                </a:path>
              </a:pathLst>
            </a:custGeom>
            <a:blipFill>
              <a:blip r:embed="rId7"/>
              <a:stretch>
                <a:fillRect l="-2734" r="-8815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437596" y="2474383"/>
            <a:ext cx="7706404" cy="44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99"/>
              </a:lnSpc>
            </a:pPr>
            <a:r>
              <a:rPr lang="en-US" sz="2845" b="1">
                <a:solidFill>
                  <a:srgbClr val="04E1F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How it works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56301" y="5715875"/>
            <a:ext cx="9058036" cy="396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4"/>
              </a:lnSpc>
            </a:pPr>
            <a:r>
              <a:rPr lang="en-US" sz="248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Apply the selected algorithm to find a path.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56301" y="6275104"/>
            <a:ext cx="7287699" cy="396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4"/>
              </a:lnSpc>
            </a:pPr>
            <a:r>
              <a:rPr lang="en-US" sz="248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Move the vacuum cleaner along the path.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56301" y="6834332"/>
            <a:ext cx="7287699" cy="396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4"/>
              </a:lnSpc>
            </a:pPr>
            <a:r>
              <a:rPr lang="en-US" sz="248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Clean the dirty cell.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56301" y="7393560"/>
            <a:ext cx="7287699" cy="396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4"/>
              </a:lnSpc>
            </a:pPr>
            <a:r>
              <a:rPr lang="en-US" sz="248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Repeat the process until all cells are clean.</a:t>
            </a:r>
          </a:p>
        </p:txBody>
      </p:sp>
      <p:sp>
        <p:nvSpPr>
          <p:cNvPr id="17" name="Freeform 17"/>
          <p:cNvSpPr/>
          <p:nvPr/>
        </p:nvSpPr>
        <p:spPr>
          <a:xfrm>
            <a:off x="1437596" y="4075521"/>
            <a:ext cx="337279" cy="337279"/>
          </a:xfrm>
          <a:custGeom>
            <a:avLst/>
            <a:gdLst/>
            <a:ahLst/>
            <a:cxnLst/>
            <a:rect l="l" t="t" r="r" b="b"/>
            <a:pathLst>
              <a:path w="337279" h="337279">
                <a:moveTo>
                  <a:pt x="0" y="0"/>
                </a:moveTo>
                <a:lnTo>
                  <a:pt x="337279" y="0"/>
                </a:lnTo>
                <a:lnTo>
                  <a:pt x="337279" y="337279"/>
                </a:lnTo>
                <a:lnTo>
                  <a:pt x="0" y="3372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437596" y="4634749"/>
            <a:ext cx="337279" cy="337279"/>
          </a:xfrm>
          <a:custGeom>
            <a:avLst/>
            <a:gdLst/>
            <a:ahLst/>
            <a:cxnLst/>
            <a:rect l="l" t="t" r="r" b="b"/>
            <a:pathLst>
              <a:path w="337279" h="337279">
                <a:moveTo>
                  <a:pt x="0" y="0"/>
                </a:moveTo>
                <a:lnTo>
                  <a:pt x="337279" y="0"/>
                </a:lnTo>
                <a:lnTo>
                  <a:pt x="337279" y="337279"/>
                </a:lnTo>
                <a:lnTo>
                  <a:pt x="0" y="3372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437596" y="5193977"/>
            <a:ext cx="337279" cy="337279"/>
          </a:xfrm>
          <a:custGeom>
            <a:avLst/>
            <a:gdLst/>
            <a:ahLst/>
            <a:cxnLst/>
            <a:rect l="l" t="t" r="r" b="b"/>
            <a:pathLst>
              <a:path w="337279" h="337279">
                <a:moveTo>
                  <a:pt x="0" y="0"/>
                </a:moveTo>
                <a:lnTo>
                  <a:pt x="337279" y="0"/>
                </a:lnTo>
                <a:lnTo>
                  <a:pt x="337279" y="337279"/>
                </a:lnTo>
                <a:lnTo>
                  <a:pt x="0" y="3372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856301" y="4036619"/>
            <a:ext cx="8006898" cy="396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4"/>
              </a:lnSpc>
            </a:pPr>
            <a:r>
              <a:rPr lang="en-US" sz="248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Generate the environment as a 2D grid.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856301" y="4595847"/>
            <a:ext cx="7287699" cy="396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4"/>
              </a:lnSpc>
            </a:pPr>
            <a:r>
              <a:rPr lang="en-US" sz="248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Identify all dirty cells in the room.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856301" y="5155075"/>
            <a:ext cx="7287699" cy="396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4"/>
              </a:lnSpc>
            </a:pPr>
            <a:r>
              <a:rPr lang="en-US" sz="248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Select a target dirty cell.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250" r="-62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982685" y="-2217964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9" name="2025-12-19 16-16-24">
            <a:hlinkClick r:id="" action="ppaction://media"/>
            <a:extLst>
              <a:ext uri="{FF2B5EF4-FFF2-40B4-BE49-F238E27FC236}">
                <a16:creationId xmlns:a16="http://schemas.microsoft.com/office/drawing/2014/main" id="{C50374C3-FA0C-74FD-8705-5ACF83BFF50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65" end="173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24000" y="857250"/>
            <a:ext cx="15240000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99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8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40693" y="2093887"/>
            <a:ext cx="7190249" cy="586671"/>
            <a:chOff x="0" y="0"/>
            <a:chExt cx="4980849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80849" cy="406400"/>
            </a:xfrm>
            <a:custGeom>
              <a:avLst/>
              <a:gdLst/>
              <a:ahLst/>
              <a:cxnLst/>
              <a:rect l="l" t="t" r="r" b="b"/>
              <a:pathLst>
                <a:path w="4980849" h="406400">
                  <a:moveTo>
                    <a:pt x="4777649" y="0"/>
                  </a:moveTo>
                  <a:cubicBezTo>
                    <a:pt x="4889873" y="0"/>
                    <a:pt x="4980849" y="90976"/>
                    <a:pt x="4980849" y="203200"/>
                  </a:cubicBezTo>
                  <a:cubicBezTo>
                    <a:pt x="4980849" y="315424"/>
                    <a:pt x="4889873" y="406400"/>
                    <a:pt x="47776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98084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40693" y="2901739"/>
            <a:ext cx="7190249" cy="586671"/>
            <a:chOff x="0" y="0"/>
            <a:chExt cx="4980849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80849" cy="406400"/>
            </a:xfrm>
            <a:custGeom>
              <a:avLst/>
              <a:gdLst/>
              <a:ahLst/>
              <a:cxnLst/>
              <a:rect l="l" t="t" r="r" b="b"/>
              <a:pathLst>
                <a:path w="4980849" h="406400">
                  <a:moveTo>
                    <a:pt x="4777649" y="0"/>
                  </a:moveTo>
                  <a:cubicBezTo>
                    <a:pt x="4889873" y="0"/>
                    <a:pt x="4980849" y="90976"/>
                    <a:pt x="4980849" y="203200"/>
                  </a:cubicBezTo>
                  <a:cubicBezTo>
                    <a:pt x="4980849" y="315424"/>
                    <a:pt x="4889873" y="406400"/>
                    <a:pt x="47776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98084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349232" y="2229878"/>
            <a:ext cx="314689" cy="314689"/>
          </a:xfrm>
          <a:custGeom>
            <a:avLst/>
            <a:gdLst/>
            <a:ahLst/>
            <a:cxnLst/>
            <a:rect l="l" t="t" r="r" b="b"/>
            <a:pathLst>
              <a:path w="314689" h="314689">
                <a:moveTo>
                  <a:pt x="0" y="0"/>
                </a:moveTo>
                <a:lnTo>
                  <a:pt x="314689" y="0"/>
                </a:lnTo>
                <a:lnTo>
                  <a:pt x="314689" y="314688"/>
                </a:lnTo>
                <a:lnTo>
                  <a:pt x="0" y="3146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49232" y="3037729"/>
            <a:ext cx="314689" cy="314689"/>
          </a:xfrm>
          <a:custGeom>
            <a:avLst/>
            <a:gdLst/>
            <a:ahLst/>
            <a:cxnLst/>
            <a:rect l="l" t="t" r="r" b="b"/>
            <a:pathLst>
              <a:path w="314689" h="314689">
                <a:moveTo>
                  <a:pt x="0" y="0"/>
                </a:moveTo>
                <a:lnTo>
                  <a:pt x="314689" y="0"/>
                </a:lnTo>
                <a:lnTo>
                  <a:pt x="314689" y="314689"/>
                </a:lnTo>
                <a:lnTo>
                  <a:pt x="0" y="3146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9364105" y="-648317"/>
            <a:ext cx="7298788" cy="5633875"/>
            <a:chOff x="0" y="0"/>
            <a:chExt cx="1130773" cy="87283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30773" cy="872835"/>
            </a:xfrm>
            <a:custGeom>
              <a:avLst/>
              <a:gdLst/>
              <a:ahLst/>
              <a:cxnLst/>
              <a:rect l="l" t="t" r="r" b="b"/>
              <a:pathLst>
                <a:path w="1130773" h="872835">
                  <a:moveTo>
                    <a:pt x="38186" y="0"/>
                  </a:moveTo>
                  <a:lnTo>
                    <a:pt x="1092588" y="0"/>
                  </a:lnTo>
                  <a:cubicBezTo>
                    <a:pt x="1113677" y="0"/>
                    <a:pt x="1130773" y="17096"/>
                    <a:pt x="1130773" y="38186"/>
                  </a:cubicBezTo>
                  <a:lnTo>
                    <a:pt x="1130773" y="834649"/>
                  </a:lnTo>
                  <a:cubicBezTo>
                    <a:pt x="1130773" y="855738"/>
                    <a:pt x="1113677" y="872835"/>
                    <a:pt x="1092588" y="872835"/>
                  </a:cubicBezTo>
                  <a:lnTo>
                    <a:pt x="38186" y="872835"/>
                  </a:lnTo>
                  <a:cubicBezTo>
                    <a:pt x="17096" y="872835"/>
                    <a:pt x="0" y="855738"/>
                    <a:pt x="0" y="834649"/>
                  </a:cubicBezTo>
                  <a:lnTo>
                    <a:pt x="0" y="38186"/>
                  </a:lnTo>
                  <a:cubicBezTo>
                    <a:pt x="0" y="17096"/>
                    <a:pt x="17096" y="0"/>
                    <a:pt x="38186" y="0"/>
                  </a:cubicBezTo>
                  <a:close/>
                </a:path>
              </a:pathLst>
            </a:custGeom>
            <a:blipFill>
              <a:blip r:embed="rId7"/>
              <a:stretch>
                <a:fillRect t="-14775" b="-14775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9364105" y="5301442"/>
            <a:ext cx="7298788" cy="5633875"/>
            <a:chOff x="0" y="0"/>
            <a:chExt cx="1130773" cy="87283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30773" cy="872835"/>
            </a:xfrm>
            <a:custGeom>
              <a:avLst/>
              <a:gdLst/>
              <a:ahLst/>
              <a:cxnLst/>
              <a:rect l="l" t="t" r="r" b="b"/>
              <a:pathLst>
                <a:path w="1130773" h="872835">
                  <a:moveTo>
                    <a:pt x="38186" y="0"/>
                  </a:moveTo>
                  <a:lnTo>
                    <a:pt x="1092588" y="0"/>
                  </a:lnTo>
                  <a:cubicBezTo>
                    <a:pt x="1113677" y="0"/>
                    <a:pt x="1130773" y="17096"/>
                    <a:pt x="1130773" y="38186"/>
                  </a:cubicBezTo>
                  <a:lnTo>
                    <a:pt x="1130773" y="834649"/>
                  </a:lnTo>
                  <a:cubicBezTo>
                    <a:pt x="1130773" y="855738"/>
                    <a:pt x="1113677" y="872835"/>
                    <a:pt x="1092588" y="872835"/>
                  </a:cubicBezTo>
                  <a:lnTo>
                    <a:pt x="38186" y="872835"/>
                  </a:lnTo>
                  <a:cubicBezTo>
                    <a:pt x="17096" y="872835"/>
                    <a:pt x="0" y="855738"/>
                    <a:pt x="0" y="834649"/>
                  </a:cubicBezTo>
                  <a:lnTo>
                    <a:pt x="0" y="38186"/>
                  </a:lnTo>
                  <a:cubicBezTo>
                    <a:pt x="0" y="17096"/>
                    <a:pt x="17096" y="0"/>
                    <a:pt x="38186" y="0"/>
                  </a:cubicBezTo>
                  <a:close/>
                </a:path>
              </a:pathLst>
            </a:custGeom>
            <a:blipFill>
              <a:blip r:embed="rId8"/>
              <a:stretch>
                <a:fillRect l="-6626" r="-9368"/>
              </a:stretch>
            </a:blipFill>
          </p:spPr>
        </p:sp>
      </p:grpSp>
      <p:sp>
        <p:nvSpPr>
          <p:cNvPr id="16" name="Freeform 16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143023" y="4950005"/>
            <a:ext cx="7187919" cy="811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24"/>
              </a:lnSpc>
              <a:spcBef>
                <a:spcPct val="0"/>
              </a:spcBef>
            </a:pPr>
            <a:r>
              <a:rPr lang="en-US" sz="4803" b="1">
                <a:solidFill>
                  <a:srgbClr val="04E1F9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Technologies Used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48805" y="981075"/>
            <a:ext cx="6148742" cy="803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17"/>
              </a:lnSpc>
            </a:pPr>
            <a:r>
              <a:rPr lang="en-US" sz="5013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Output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34912" y="6421673"/>
            <a:ext cx="7187919" cy="64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just">
              <a:lnSpc>
                <a:spcPts val="26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Concepts: Artificial Intelligence, Search Algorithms, Intelligent Agents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34912" y="6043848"/>
            <a:ext cx="7187919" cy="64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just">
              <a:lnSpc>
                <a:spcPts val="26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Programming Language: Python</a:t>
            </a:r>
          </a:p>
          <a:p>
            <a:pPr algn="just">
              <a:lnSpc>
                <a:spcPts val="2600"/>
              </a:lnSpc>
            </a:pPr>
            <a:endParaRPr lang="en-US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" name="Freeform 21"/>
          <p:cNvSpPr/>
          <p:nvPr/>
        </p:nvSpPr>
        <p:spPr>
          <a:xfrm>
            <a:off x="3287614" y="3065038"/>
            <a:ext cx="4838530" cy="846743"/>
          </a:xfrm>
          <a:custGeom>
            <a:avLst/>
            <a:gdLst/>
            <a:ahLst/>
            <a:cxnLst/>
            <a:rect l="l" t="t" r="r" b="b"/>
            <a:pathLst>
              <a:path w="4838530" h="846743">
                <a:moveTo>
                  <a:pt x="0" y="0"/>
                </a:moveTo>
                <a:lnTo>
                  <a:pt x="4838531" y="0"/>
                </a:lnTo>
                <a:lnTo>
                  <a:pt x="4838531" y="846742"/>
                </a:lnTo>
                <a:lnTo>
                  <a:pt x="0" y="84674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267970" y="1670515"/>
            <a:ext cx="4838530" cy="846743"/>
          </a:xfrm>
          <a:custGeom>
            <a:avLst/>
            <a:gdLst/>
            <a:ahLst/>
            <a:cxnLst/>
            <a:rect l="l" t="t" r="r" b="b"/>
            <a:pathLst>
              <a:path w="4838530" h="846743">
                <a:moveTo>
                  <a:pt x="0" y="0"/>
                </a:moveTo>
                <a:lnTo>
                  <a:pt x="4838530" y="0"/>
                </a:lnTo>
                <a:lnTo>
                  <a:pt x="4838530" y="846743"/>
                </a:lnTo>
                <a:lnTo>
                  <a:pt x="0" y="84674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739893" y="2182780"/>
            <a:ext cx="6950208" cy="380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8"/>
              </a:lnSpc>
            </a:pPr>
            <a:r>
              <a:rPr lang="en-US" sz="231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movement path of the vacuum cleaner.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39893" y="2990632"/>
            <a:ext cx="8850978" cy="761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8"/>
              </a:lnSpc>
            </a:pPr>
            <a:r>
              <a:rPr lang="en-US" sz="231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 state of room where all cells are clean.</a:t>
            </a:r>
          </a:p>
          <a:p>
            <a:pPr algn="just">
              <a:lnSpc>
                <a:spcPts val="3008"/>
              </a:lnSpc>
            </a:pPr>
            <a:endParaRPr lang="en-US" sz="231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2461" t="-15029" b="-1817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20880"/>
            <a:ext cx="12071988" cy="10287000"/>
            <a:chOff x="0" y="0"/>
            <a:chExt cx="3179454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179454" cy="2709333"/>
            </a:xfrm>
            <a:custGeom>
              <a:avLst/>
              <a:gdLst/>
              <a:ahLst/>
              <a:cxnLst/>
              <a:rect l="l" t="t" r="r" b="b"/>
              <a:pathLst>
                <a:path w="3179454" h="2709333">
                  <a:moveTo>
                    <a:pt x="0" y="0"/>
                  </a:moveTo>
                  <a:lnTo>
                    <a:pt x="3179454" y="0"/>
                  </a:lnTo>
                  <a:lnTo>
                    <a:pt x="3179454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33333">
                  <a:srgbClr val="000000">
                    <a:alpha val="100000"/>
                  </a:srgbClr>
                </a:gs>
                <a:gs pos="66667">
                  <a:srgbClr val="000000">
                    <a:alpha val="825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179454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30914" y="3757615"/>
            <a:ext cx="5512787" cy="875276"/>
            <a:chOff x="0" y="0"/>
            <a:chExt cx="2559647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59647" cy="406400"/>
            </a:xfrm>
            <a:custGeom>
              <a:avLst/>
              <a:gdLst/>
              <a:ahLst/>
              <a:cxnLst/>
              <a:rect l="l" t="t" r="r" b="b"/>
              <a:pathLst>
                <a:path w="2559647" h="406400">
                  <a:moveTo>
                    <a:pt x="2356447" y="0"/>
                  </a:moveTo>
                  <a:cubicBezTo>
                    <a:pt x="2468671" y="0"/>
                    <a:pt x="2559647" y="90976"/>
                    <a:pt x="2559647" y="203200"/>
                  </a:cubicBezTo>
                  <a:cubicBezTo>
                    <a:pt x="2559647" y="315424"/>
                    <a:pt x="2468671" y="406400"/>
                    <a:pt x="235644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55964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08169" y="2807433"/>
            <a:ext cx="3232785" cy="779669"/>
            <a:chOff x="0" y="0"/>
            <a:chExt cx="1685080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85080" cy="406400"/>
            </a:xfrm>
            <a:custGeom>
              <a:avLst/>
              <a:gdLst/>
              <a:ahLst/>
              <a:cxnLst/>
              <a:rect l="l" t="t" r="r" b="b"/>
              <a:pathLst>
                <a:path w="1685080" h="406400">
                  <a:moveTo>
                    <a:pt x="1481880" y="0"/>
                  </a:moveTo>
                  <a:cubicBezTo>
                    <a:pt x="1594104" y="0"/>
                    <a:pt x="1685080" y="90976"/>
                    <a:pt x="1685080" y="203200"/>
                  </a:cubicBezTo>
                  <a:cubicBezTo>
                    <a:pt x="1685080" y="315424"/>
                    <a:pt x="1594104" y="406400"/>
                    <a:pt x="148188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8508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832600" y="872193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7" y="0"/>
                </a:lnTo>
                <a:lnTo>
                  <a:pt x="5138677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838200"/>
            <a:ext cx="7730752" cy="1722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127"/>
              </a:lnSpc>
              <a:spcBef>
                <a:spcPct val="0"/>
              </a:spcBef>
            </a:pPr>
            <a:r>
              <a:rPr lang="en-US" sz="10090" b="1">
                <a:solidFill>
                  <a:srgbClr val="FFFFFF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Thank You</a:t>
            </a:r>
          </a:p>
        </p:txBody>
      </p:sp>
      <p:sp>
        <p:nvSpPr>
          <p:cNvPr id="14" name="Freeform 14"/>
          <p:cNvSpPr/>
          <p:nvPr/>
        </p:nvSpPr>
        <p:spPr>
          <a:xfrm>
            <a:off x="6574661" y="-2875072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7033327" y="4495800"/>
            <a:ext cx="5138677" cy="4419262"/>
          </a:xfrm>
          <a:custGeom>
            <a:avLst/>
            <a:gdLst/>
            <a:ahLst/>
            <a:cxnLst/>
            <a:rect l="l" t="t" r="r" b="b"/>
            <a:pathLst>
              <a:path w="5138677" h="4419262">
                <a:moveTo>
                  <a:pt x="0" y="0"/>
                </a:moveTo>
                <a:lnTo>
                  <a:pt x="5138678" y="0"/>
                </a:lnTo>
                <a:lnTo>
                  <a:pt x="5138678" y="4419262"/>
                </a:lnTo>
                <a:lnTo>
                  <a:pt x="0" y="4419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546081" y="8403454"/>
            <a:ext cx="4836963" cy="846468"/>
          </a:xfrm>
          <a:custGeom>
            <a:avLst/>
            <a:gdLst/>
            <a:ahLst/>
            <a:cxnLst/>
            <a:rect l="l" t="t" r="r" b="b"/>
            <a:pathLst>
              <a:path w="4836963" h="846468">
                <a:moveTo>
                  <a:pt x="0" y="0"/>
                </a:moveTo>
                <a:lnTo>
                  <a:pt x="4836963" y="0"/>
                </a:lnTo>
                <a:lnTo>
                  <a:pt x="4836963" y="846468"/>
                </a:lnTo>
                <a:lnTo>
                  <a:pt x="0" y="8464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470670" y="2560587"/>
            <a:ext cx="2821100" cy="493693"/>
          </a:xfrm>
          <a:custGeom>
            <a:avLst/>
            <a:gdLst/>
            <a:ahLst/>
            <a:cxnLst/>
            <a:rect l="l" t="t" r="r" b="b"/>
            <a:pathLst>
              <a:path w="2821100" h="493693">
                <a:moveTo>
                  <a:pt x="0" y="0"/>
                </a:moveTo>
                <a:lnTo>
                  <a:pt x="2821100" y="0"/>
                </a:lnTo>
                <a:lnTo>
                  <a:pt x="2821100" y="493692"/>
                </a:lnTo>
                <a:lnTo>
                  <a:pt x="0" y="4936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284032" y="2967500"/>
            <a:ext cx="3085776" cy="440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2"/>
              </a:lnSpc>
            </a:pPr>
            <a:r>
              <a:rPr lang="en-US" sz="27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Prepared By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15811" y="3954728"/>
            <a:ext cx="5499423" cy="395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63"/>
              </a:lnSpc>
            </a:pPr>
            <a:r>
              <a:rPr lang="en-US" sz="251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Abdelrahman Ahmed Elhabian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208169" y="4806639"/>
            <a:ext cx="5512787" cy="875276"/>
            <a:chOff x="0" y="0"/>
            <a:chExt cx="2559647" cy="406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559647" cy="406400"/>
            </a:xfrm>
            <a:custGeom>
              <a:avLst/>
              <a:gdLst/>
              <a:ahLst/>
              <a:cxnLst/>
              <a:rect l="l" t="t" r="r" b="b"/>
              <a:pathLst>
                <a:path w="2559647" h="406400">
                  <a:moveTo>
                    <a:pt x="2356447" y="0"/>
                  </a:moveTo>
                  <a:cubicBezTo>
                    <a:pt x="2468671" y="0"/>
                    <a:pt x="2559647" y="90976"/>
                    <a:pt x="2559647" y="203200"/>
                  </a:cubicBezTo>
                  <a:cubicBezTo>
                    <a:pt x="2559647" y="315424"/>
                    <a:pt x="2468671" y="406400"/>
                    <a:pt x="235644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255964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405383" y="5009088"/>
            <a:ext cx="5499423" cy="379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5"/>
              </a:lnSpc>
            </a:pPr>
            <a:r>
              <a:rPr lang="en-US" sz="2419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Abdelrahman Osama Mohamed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208169" y="5855663"/>
            <a:ext cx="5512787" cy="875276"/>
            <a:chOff x="0" y="0"/>
            <a:chExt cx="2559647" cy="4064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559647" cy="406400"/>
            </a:xfrm>
            <a:custGeom>
              <a:avLst/>
              <a:gdLst/>
              <a:ahLst/>
              <a:cxnLst/>
              <a:rect l="l" t="t" r="r" b="b"/>
              <a:pathLst>
                <a:path w="2559647" h="406400">
                  <a:moveTo>
                    <a:pt x="2356447" y="0"/>
                  </a:moveTo>
                  <a:cubicBezTo>
                    <a:pt x="2468671" y="0"/>
                    <a:pt x="2559647" y="90976"/>
                    <a:pt x="2559647" y="203200"/>
                  </a:cubicBezTo>
                  <a:cubicBezTo>
                    <a:pt x="2559647" y="315424"/>
                    <a:pt x="2468671" y="406400"/>
                    <a:pt x="235644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255964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415810" y="6054534"/>
            <a:ext cx="5499423" cy="395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3"/>
              </a:lnSpc>
            </a:pPr>
            <a:r>
              <a:rPr lang="en-US" sz="251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Abdelrahman Ismaeel Youssef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132306" y="6904687"/>
            <a:ext cx="5512787" cy="875276"/>
            <a:chOff x="0" y="0"/>
            <a:chExt cx="2559647" cy="4064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2559647" cy="406400"/>
            </a:xfrm>
            <a:custGeom>
              <a:avLst/>
              <a:gdLst/>
              <a:ahLst/>
              <a:cxnLst/>
              <a:rect l="l" t="t" r="r" b="b"/>
              <a:pathLst>
                <a:path w="2559647" h="406400">
                  <a:moveTo>
                    <a:pt x="2356447" y="0"/>
                  </a:moveTo>
                  <a:cubicBezTo>
                    <a:pt x="2468671" y="0"/>
                    <a:pt x="2559647" y="90976"/>
                    <a:pt x="2559647" y="203200"/>
                  </a:cubicBezTo>
                  <a:cubicBezTo>
                    <a:pt x="2559647" y="315424"/>
                    <a:pt x="2468671" y="406400"/>
                    <a:pt x="235644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255964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1893355" y="7102413"/>
            <a:ext cx="3900419" cy="458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5"/>
              </a:lnSpc>
            </a:pPr>
            <a:r>
              <a:rPr lang="en-US" sz="291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Amr Khaled Ahmed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1116243" y="7951412"/>
            <a:ext cx="5512787" cy="875276"/>
            <a:chOff x="0" y="0"/>
            <a:chExt cx="2559647" cy="4064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2559647" cy="406400"/>
            </a:xfrm>
            <a:custGeom>
              <a:avLst/>
              <a:gdLst/>
              <a:ahLst/>
              <a:cxnLst/>
              <a:rect l="l" t="t" r="r" b="b"/>
              <a:pathLst>
                <a:path w="2559647" h="406400">
                  <a:moveTo>
                    <a:pt x="2356447" y="0"/>
                  </a:moveTo>
                  <a:cubicBezTo>
                    <a:pt x="2468671" y="0"/>
                    <a:pt x="2559647" y="90976"/>
                    <a:pt x="2559647" y="203200"/>
                  </a:cubicBezTo>
                  <a:cubicBezTo>
                    <a:pt x="2559647" y="315424"/>
                    <a:pt x="2468671" y="406400"/>
                    <a:pt x="235644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832">
                    <a:alpha val="100000"/>
                  </a:srgbClr>
                </a:gs>
                <a:gs pos="100000">
                  <a:srgbClr val="00B1C4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255964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893355" y="8164816"/>
            <a:ext cx="3958565" cy="458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5"/>
              </a:lnSpc>
            </a:pPr>
            <a:r>
              <a:rPr lang="en-US" sz="291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Omar Hashem Rezk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281</Words>
  <Application>Microsoft Office PowerPoint</Application>
  <PresentationFormat>Custom</PresentationFormat>
  <Paragraphs>43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Montaser Arabic Ultra-Bold</vt:lpstr>
      <vt:lpstr>Montserrat Bold</vt:lpstr>
      <vt:lpstr>Calibri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Blue Modern AI and Machine Learning Presentation</dc:title>
  <dc:creator>Abdelrahman Elhabian</dc:creator>
  <cp:lastModifiedBy>Abdelrahman Elhabian</cp:lastModifiedBy>
  <cp:revision>3</cp:revision>
  <dcterms:created xsi:type="dcterms:W3CDTF">2006-08-16T00:00:00Z</dcterms:created>
  <dcterms:modified xsi:type="dcterms:W3CDTF">2025-12-19T14:32:56Z</dcterms:modified>
  <dc:identifier>DAG7ylt2TmA</dc:identifier>
</cp:coreProperties>
</file>

<file path=docProps/thumbnail.jpeg>
</file>